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2"/>
    <p:sldId id="301" r:id="rId3"/>
    <p:sldId id="302" r:id="rId4"/>
    <p:sldId id="297" r:id="rId5"/>
    <p:sldId id="303" r:id="rId6"/>
    <p:sldId id="298" r:id="rId7"/>
    <p:sldId id="304" r:id="rId8"/>
    <p:sldId id="300" r:id="rId9"/>
    <p:sldId id="305" r:id="rId10"/>
    <p:sldId id="299" r:id="rId11"/>
    <p:sldId id="306" r:id="rId12"/>
    <p:sldId id="291" r:id="rId13"/>
    <p:sldId id="261" r:id="rId14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11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448"/>
    <p:restoredTop sz="94702"/>
  </p:normalViewPr>
  <p:slideViewPr>
    <p:cSldViewPr snapToGrid="0">
      <p:cViewPr varScale="1">
        <p:scale>
          <a:sx n="54" d="100"/>
          <a:sy n="54" d="100"/>
        </p:scale>
        <p:origin x="60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7" name="Shape 4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objeto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iseño personaliza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apositiva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onector recto 5"/>
          <p:cNvSpPr/>
          <p:nvPr/>
        </p:nvSpPr>
        <p:spPr>
          <a:xfrm>
            <a:off x="3452190" y="3429000"/>
            <a:ext cx="5287619" cy="0"/>
          </a:xfrm>
          <a:prstGeom prst="line">
            <a:avLst/>
          </a:prstGeom>
          <a:ln w="25400">
            <a:solidFill>
              <a:srgbClr val="A7802D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0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el título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r>
              <a:t>Texto del título</a:t>
            </a:r>
          </a:p>
        </p:txBody>
      </p:sp>
      <p:sp>
        <p:nvSpPr>
          <p:cNvPr id="3" name="Nivel de texto 1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0" marR="0" indent="0" algn="ctr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solidFill>
            <a:srgbClr val="A7802D"/>
          </a:solidFill>
          <a:uFillTx/>
          <a:latin typeface="MadrePatria"/>
          <a:ea typeface="MadrePatria"/>
          <a:cs typeface="MadrePatria"/>
          <a:sym typeface="MadrePatria"/>
        </a:defRPr>
      </a:lvl1pPr>
      <a:lvl2pPr marL="723900" marR="0" indent="-266700" algn="ctr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800" b="1" i="0" u="none" strike="noStrike" cap="none" spc="0" baseline="0">
          <a:solidFill>
            <a:srgbClr val="A7802D"/>
          </a:solidFill>
          <a:uFillTx/>
          <a:latin typeface="MadrePatria"/>
          <a:ea typeface="MadrePatria"/>
          <a:cs typeface="MadrePatria"/>
          <a:sym typeface="MadrePatria"/>
        </a:defRPr>
      </a:lvl2pPr>
      <a:lvl3pPr marL="1234439" marR="0" indent="-320039" algn="ctr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800" b="1" i="0" u="none" strike="noStrike" cap="none" spc="0" baseline="0">
          <a:solidFill>
            <a:srgbClr val="A7802D"/>
          </a:solidFill>
          <a:uFillTx/>
          <a:latin typeface="MadrePatria"/>
          <a:ea typeface="MadrePatria"/>
          <a:cs typeface="MadrePatria"/>
          <a:sym typeface="MadrePatria"/>
        </a:defRPr>
      </a:lvl3pPr>
      <a:lvl4pPr marL="1727200" marR="0" indent="-355600" algn="ctr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800" b="1" i="0" u="none" strike="noStrike" cap="none" spc="0" baseline="0">
          <a:solidFill>
            <a:srgbClr val="A7802D"/>
          </a:solidFill>
          <a:uFillTx/>
          <a:latin typeface="MadrePatria"/>
          <a:ea typeface="MadrePatria"/>
          <a:cs typeface="MadrePatria"/>
          <a:sym typeface="MadrePatria"/>
        </a:defRPr>
      </a:lvl4pPr>
      <a:lvl5pPr marL="2184400" marR="0" indent="-355600" algn="ctr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800" b="1" i="0" u="none" strike="noStrike" cap="none" spc="0" baseline="0">
          <a:solidFill>
            <a:srgbClr val="A7802D"/>
          </a:solidFill>
          <a:uFillTx/>
          <a:latin typeface="MadrePatria"/>
          <a:ea typeface="MadrePatria"/>
          <a:cs typeface="MadrePatria"/>
          <a:sym typeface="MadrePatria"/>
        </a:defRPr>
      </a:lvl5pPr>
      <a:lvl6pPr marL="2641600" marR="0" indent="-355600" algn="ctr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800" b="1" i="0" u="none" strike="noStrike" cap="none" spc="0" baseline="0">
          <a:solidFill>
            <a:srgbClr val="A7802D"/>
          </a:solidFill>
          <a:uFillTx/>
          <a:latin typeface="MadrePatria"/>
          <a:ea typeface="MadrePatria"/>
          <a:cs typeface="MadrePatria"/>
          <a:sym typeface="MadrePatria"/>
        </a:defRPr>
      </a:lvl6pPr>
      <a:lvl7pPr marL="3098800" marR="0" indent="-355600" algn="ctr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800" b="1" i="0" u="none" strike="noStrike" cap="none" spc="0" baseline="0">
          <a:solidFill>
            <a:srgbClr val="A7802D"/>
          </a:solidFill>
          <a:uFillTx/>
          <a:latin typeface="MadrePatria"/>
          <a:ea typeface="MadrePatria"/>
          <a:cs typeface="MadrePatria"/>
          <a:sym typeface="MadrePatria"/>
        </a:defRPr>
      </a:lvl7pPr>
      <a:lvl8pPr marL="3556000" marR="0" indent="-355600" algn="ctr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800" b="1" i="0" u="none" strike="noStrike" cap="none" spc="0" baseline="0">
          <a:solidFill>
            <a:srgbClr val="A7802D"/>
          </a:solidFill>
          <a:uFillTx/>
          <a:latin typeface="MadrePatria"/>
          <a:ea typeface="MadrePatria"/>
          <a:cs typeface="MadrePatria"/>
          <a:sym typeface="MadrePatria"/>
        </a:defRPr>
      </a:lvl8pPr>
      <a:lvl9pPr marL="4013200" marR="0" indent="-355600" algn="ctr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800" b="1" i="0" u="none" strike="noStrike" cap="none" spc="0" baseline="0">
          <a:solidFill>
            <a:srgbClr val="A7802D"/>
          </a:solidFill>
          <a:uFillTx/>
          <a:latin typeface="MadrePatria"/>
          <a:ea typeface="MadrePatria"/>
          <a:cs typeface="MadrePatria"/>
          <a:sym typeface="MadrePatria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5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CuadroTexto 1"/>
          <p:cNvSpPr txBox="1"/>
          <p:nvPr/>
        </p:nvSpPr>
        <p:spPr>
          <a:xfrm>
            <a:off x="4134909" y="1201958"/>
            <a:ext cx="7674470" cy="2308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r">
              <a:defRPr sz="5800">
                <a:solidFill>
                  <a:srgbClr val="631132"/>
                </a:solidFill>
                <a:latin typeface="MadrePatria"/>
                <a:ea typeface="MadrePatria"/>
                <a:cs typeface="MadrePatria"/>
                <a:sym typeface="MadrePatria"/>
              </a:defRPr>
            </a:lvl1pPr>
          </a:lstStyle>
          <a:p>
            <a:pPr algn="ctr"/>
            <a:r>
              <a:rPr lang="es-MX" sz="4800" dirty="0">
                <a:solidFill>
                  <a:srgbClr val="6211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tria" pitchFamily="2" charset="0"/>
                <a:sym typeface="Calibri"/>
              </a:rPr>
              <a:t>Academia de Geotecnia.</a:t>
            </a:r>
          </a:p>
          <a:p>
            <a:pPr algn="ctr"/>
            <a:r>
              <a:rPr lang="es-MX" sz="4800" dirty="0">
                <a:solidFill>
                  <a:srgbClr val="6211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tria" pitchFamily="2" charset="0"/>
              </a:rPr>
              <a:t>Turno Matutino</a:t>
            </a:r>
          </a:p>
          <a:p>
            <a:pPr algn="ctr"/>
            <a:r>
              <a:rPr lang="es-MX" sz="4400" dirty="0">
                <a:solidFill>
                  <a:srgbClr val="6211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tria" pitchFamily="2" charset="0"/>
                <a:sym typeface="Calibri"/>
              </a:rPr>
              <a:t>     P.E. 2005</a:t>
            </a:r>
          </a:p>
        </p:txBody>
      </p:sp>
      <p:sp>
        <p:nvSpPr>
          <p:cNvPr id="50" name="CuadroTexto 2"/>
          <p:cNvSpPr txBox="1"/>
          <p:nvPr/>
        </p:nvSpPr>
        <p:spPr>
          <a:xfrm>
            <a:off x="6593061" y="3636029"/>
            <a:ext cx="2872477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sz="2400">
                <a:solidFill>
                  <a:srgbClr val="565656"/>
                </a:solidFill>
                <a:latin typeface="Geomanist Medium"/>
                <a:ea typeface="Geomanist Medium"/>
                <a:cs typeface="Geomanist Medium"/>
                <a:sym typeface="Geomanist Medium"/>
              </a:defRPr>
            </a:lvl1pPr>
          </a:lstStyle>
          <a:p>
            <a:r>
              <a:rPr lang="es-MX" dirty="0">
                <a:solidFill>
                  <a:srgbClr val="62113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2</a:t>
            </a:r>
            <a:r>
              <a:rPr dirty="0">
                <a:solidFill>
                  <a:srgbClr val="62113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0 de </a:t>
            </a:r>
            <a:r>
              <a:rPr lang="es-MX" dirty="0">
                <a:solidFill>
                  <a:srgbClr val="62113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abril</a:t>
            </a:r>
            <a:r>
              <a:rPr dirty="0">
                <a:solidFill>
                  <a:srgbClr val="62113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de 202</a:t>
            </a:r>
            <a:r>
              <a:rPr lang="es-ES" dirty="0">
                <a:solidFill>
                  <a:srgbClr val="62113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6</a:t>
            </a:r>
            <a:endParaRPr dirty="0">
              <a:solidFill>
                <a:srgbClr val="62113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4EB579F7-85DF-1F32-892C-17F10BDFAEB8}"/>
              </a:ext>
            </a:extLst>
          </p:cNvPr>
          <p:cNvGrpSpPr/>
          <p:nvPr/>
        </p:nvGrpSpPr>
        <p:grpSpPr>
          <a:xfrm>
            <a:off x="10137423" y="5944141"/>
            <a:ext cx="1894025" cy="512840"/>
            <a:chOff x="10137423" y="5944141"/>
            <a:chExt cx="1894025" cy="512840"/>
          </a:xfrm>
        </p:grpSpPr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52C4634C-E73A-02CF-0D86-058167D95761}"/>
                </a:ext>
              </a:extLst>
            </p:cNvPr>
            <p:cNvSpPr txBox="1"/>
            <p:nvPr/>
          </p:nvSpPr>
          <p:spPr>
            <a:xfrm>
              <a:off x="10371909" y="6178733"/>
              <a:ext cx="1659539" cy="2782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MX" sz="600" u="none" strike="noStrike" cap="none" spc="0" normalizeH="0" baseline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Patria" pitchFamily="2" charset="0"/>
                  <a:sym typeface="Calibri"/>
                </a:rPr>
                <a:t>Escuela Superior de ingeniería y Arquitectura </a:t>
              </a: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MX" sz="600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atria" pitchFamily="2" charset="0"/>
                </a:rPr>
                <a:t>U</a:t>
              </a:r>
              <a:r>
                <a:rPr kumimoji="0" lang="es-MX" sz="600" u="none" strike="noStrike" cap="none" spc="0" normalizeH="0" baseline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Patria" pitchFamily="2" charset="0"/>
                  <a:sym typeface="Calibri"/>
                </a:rPr>
                <a:t>nidad Zacatenco</a:t>
              </a:r>
            </a:p>
          </p:txBody>
        </p:sp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22AFB7F3-34DC-68C0-76C4-34995061E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37423" y="5944141"/>
              <a:ext cx="312216" cy="479536"/>
            </a:xfrm>
            <a:prstGeom prst="rect">
              <a:avLst/>
            </a:prstGeom>
            <a:solidFill>
              <a:schemeClr val="accent1"/>
            </a:solidFill>
            <a:effectLst>
              <a:outerShdw blurRad="50800" dist="50800" dir="5400000" algn="ctr" rotWithShape="0">
                <a:schemeClr val="accent5">
                  <a:lumMod val="20000"/>
                  <a:lumOff val="80000"/>
                  <a:alpha val="0"/>
                </a:schemeClr>
              </a:outerShdw>
            </a:effectLst>
          </p:spPr>
        </p:pic>
      </p:grp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817AA8C-4730-0B56-DAD8-C2C4BDC75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2863" y="225230"/>
            <a:ext cx="2039585" cy="619160"/>
          </a:xfrm>
          <a:prstGeom prst="rect">
            <a:avLst/>
          </a:prstGeom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269D3E59-BFD5-9A95-DD16-BE1EEF8D647E}"/>
              </a:ext>
            </a:extLst>
          </p:cNvPr>
          <p:cNvGrpSpPr/>
          <p:nvPr/>
        </p:nvGrpSpPr>
        <p:grpSpPr>
          <a:xfrm>
            <a:off x="9546147" y="5686346"/>
            <a:ext cx="2468663" cy="654526"/>
            <a:chOff x="9763317" y="5508073"/>
            <a:chExt cx="2468663" cy="654526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BDB6F35E-FF64-BB1D-C6CE-8A53AC856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63317" y="5508073"/>
              <a:ext cx="420813" cy="646331"/>
            </a:xfrm>
            <a:prstGeom prst="rect">
              <a:avLst/>
            </a:prstGeom>
            <a:solidFill>
              <a:schemeClr val="accent1"/>
            </a:solidFill>
            <a:effectLst>
              <a:outerShdw blurRad="50800" dist="50800" dir="5400000" algn="ctr" rotWithShape="0">
                <a:schemeClr val="accent5">
                  <a:lumMod val="20000"/>
                  <a:lumOff val="80000"/>
                  <a:alpha val="0"/>
                </a:schemeClr>
              </a:outerShdw>
            </a:effectLst>
          </p:spPr>
        </p:pic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B0D00C70-A563-27AD-EED8-E79DC8D013F4}"/>
                </a:ext>
              </a:extLst>
            </p:cNvPr>
            <p:cNvSpPr txBox="1"/>
            <p:nvPr/>
          </p:nvSpPr>
          <p:spPr>
            <a:xfrm>
              <a:off x="10081260" y="5839434"/>
              <a:ext cx="2150720" cy="3231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MX" sz="800" u="none" strike="noStrike" cap="none" spc="0" normalizeH="0" baseline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Patria" pitchFamily="2" charset="0"/>
                  <a:sym typeface="Calibri"/>
                </a:rPr>
                <a:t>Escuela Superior de ingeniería y Arquitectura </a:t>
              </a: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MX" sz="700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atria" pitchFamily="2" charset="0"/>
                </a:rPr>
                <a:t>U</a:t>
              </a:r>
              <a:r>
                <a:rPr kumimoji="0" lang="es-MX" sz="700" u="none" strike="noStrike" cap="none" spc="0" normalizeH="0" baseline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Patria" pitchFamily="2" charset="0"/>
                  <a:sym typeface="Calibri"/>
                </a:rPr>
                <a:t>nidad Zacatenco</a:t>
              </a:r>
            </a:p>
          </p:txBody>
        </p: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3649B17A-0EF3-834C-E51B-1159DEDF691B}"/>
              </a:ext>
            </a:extLst>
          </p:cNvPr>
          <p:cNvSpPr txBox="1"/>
          <p:nvPr/>
        </p:nvSpPr>
        <p:spPr>
          <a:xfrm>
            <a:off x="189891" y="184696"/>
            <a:ext cx="7785709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s-MX" sz="2400" i="1" spc="200" dirty="0">
                <a:solidFill>
                  <a:srgbClr val="6211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tria"/>
              </a:rPr>
              <a:t>10° Semestre </a:t>
            </a:r>
            <a:r>
              <a:rPr lang="es-MX" sz="2400" spc="200" dirty="0">
                <a:solidFill>
                  <a:srgbClr val="6211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tria"/>
              </a:rPr>
              <a:t>-</a:t>
            </a:r>
            <a:r>
              <a:rPr lang="es-MX" sz="2400" u="sng" spc="300" dirty="0">
                <a:solidFill>
                  <a:srgbClr val="6211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tria"/>
              </a:rPr>
              <a:t>Taller de Geotecnia</a:t>
            </a:r>
            <a:r>
              <a:rPr lang="es-MX" sz="2400" spc="200" dirty="0">
                <a:solidFill>
                  <a:srgbClr val="6211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tria"/>
              </a:rPr>
              <a:t>- </a:t>
            </a:r>
          </a:p>
          <a:p>
            <a:pPr marL="1079500" algn="ctr"/>
            <a:r>
              <a:rPr lang="es-MX" sz="2400" i="1" spc="200" dirty="0">
                <a:solidFill>
                  <a:srgbClr val="6211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tria"/>
              </a:rPr>
              <a:t>Pdte. de Asg.: </a:t>
            </a:r>
            <a:r>
              <a:rPr lang="es-MX" sz="2400" i="1" spc="300" dirty="0">
                <a:solidFill>
                  <a:srgbClr val="621131"/>
                </a:solidFill>
                <a:latin typeface="Patria"/>
              </a:rPr>
              <a:t>Ing. Carlos García Romero</a:t>
            </a:r>
          </a:p>
        </p:txBody>
      </p:sp>
      <p:pic>
        <p:nvPicPr>
          <p:cNvPr id="9" name="1 Imagen">
            <a:extLst>
              <a:ext uri="{FF2B5EF4-FFF2-40B4-BE49-F238E27FC236}">
                <a16:creationId xmlns:a16="http://schemas.microsoft.com/office/drawing/2014/main" id="{2465D0DD-B4D9-D00C-CDAC-2E1D301DF624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98861" y="1806855"/>
            <a:ext cx="3227705" cy="3741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4098B27-8026-47D9-3A16-5A9B165638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6450" y="1779887"/>
            <a:ext cx="3023878" cy="387129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700D453-ECFC-CA60-84F1-22B17DAFF6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759201"/>
            <a:ext cx="2993571" cy="19050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9AF8AA9-2E59-AB3F-31BB-402807A12E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891" y="1690440"/>
            <a:ext cx="2793806" cy="173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98964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B567BBD-F6B2-5D7C-CDDD-3D7F8C92FC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914094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6741FD9-44C7-3568-EC54-6F90F210E08E}"/>
              </a:ext>
            </a:extLst>
          </p:cNvPr>
          <p:cNvSpPr txBox="1"/>
          <p:nvPr/>
        </p:nvSpPr>
        <p:spPr>
          <a:xfrm>
            <a:off x="973775" y="3666944"/>
            <a:ext cx="9476510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1168400" algn="ctr"/>
            <a:r>
              <a:rPr lang="es-MX" sz="2800" i="1" spc="200" dirty="0">
                <a:solidFill>
                  <a:srgbClr val="6211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tria"/>
              </a:rPr>
              <a:t>Pdte. de Asg.: Ing. Miguel Ángel Gómez Casillas </a:t>
            </a:r>
          </a:p>
        </p:txBody>
      </p:sp>
    </p:spTree>
    <p:extLst>
      <p:ext uri="{BB962C8B-B14F-4D97-AF65-F5344CB8AC3E}">
        <p14:creationId xmlns:p14="http://schemas.microsoft.com/office/powerpoint/2010/main" val="401816229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7DE0689-BAEB-1ACC-7D4E-BBE8C97E1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6152" y="210050"/>
            <a:ext cx="2042337" cy="62184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C37354B-86D6-C1CF-8412-ABE3849D7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6152" y="5272936"/>
            <a:ext cx="420813" cy="646331"/>
          </a:xfrm>
          <a:prstGeom prst="rect">
            <a:avLst/>
          </a:prstGeom>
          <a:solidFill>
            <a:schemeClr val="accent1"/>
          </a:solidFill>
          <a:effectLst>
            <a:outerShdw blurRad="50800" dist="50800" dir="5400000" algn="ctr" rotWithShape="0">
              <a:schemeClr val="accent5">
                <a:lumMod val="20000"/>
                <a:lumOff val="80000"/>
                <a:alpha val="0"/>
              </a:scheme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D388AD9-AEF5-9A4C-35A1-26F1B5A9A785}"/>
              </a:ext>
            </a:extLst>
          </p:cNvPr>
          <p:cNvSpPr txBox="1"/>
          <p:nvPr/>
        </p:nvSpPr>
        <p:spPr>
          <a:xfrm>
            <a:off x="9112556" y="6136755"/>
            <a:ext cx="3079444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1200" u="none" strike="noStrike" cap="none" spc="0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Patria" pitchFamily="2" charset="0"/>
                <a:sym typeface="Calibri"/>
              </a:rPr>
              <a:t>Escuela Superior de ingeniería y Arquitectura 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MX" sz="1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tria" pitchFamily="2" charset="0"/>
              </a:rPr>
              <a:t>U</a:t>
            </a:r>
            <a:r>
              <a:rPr kumimoji="0" lang="es-MX" sz="1200" u="none" strike="noStrike" cap="none" spc="0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Patria" pitchFamily="2" charset="0"/>
                <a:sym typeface="Calibri"/>
              </a:rPr>
              <a:t>nidad Zacatenco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5D77F04-7862-5C5D-FE0B-94997EECF3E3}"/>
              </a:ext>
            </a:extLst>
          </p:cNvPr>
          <p:cNvSpPr txBox="1"/>
          <p:nvPr/>
        </p:nvSpPr>
        <p:spPr>
          <a:xfrm>
            <a:off x="431800" y="184696"/>
            <a:ext cx="9564352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s-MX" sz="2400" i="1" spc="200" dirty="0">
                <a:solidFill>
                  <a:srgbClr val="6211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tria"/>
              </a:rPr>
              <a:t>10° Semestre -</a:t>
            </a:r>
            <a:r>
              <a:rPr lang="es-MX" sz="2400" b="1" u="sng" spc="300" dirty="0">
                <a:solidFill>
                  <a:srgbClr val="6211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tria"/>
              </a:rPr>
              <a:t>Técnicas de Drenaje </a:t>
            </a:r>
            <a:r>
              <a:rPr lang="es-MX" sz="2400" spc="200" dirty="0">
                <a:solidFill>
                  <a:srgbClr val="6211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tria"/>
              </a:rPr>
              <a:t>-</a:t>
            </a:r>
          </a:p>
          <a:p>
            <a:pPr indent="1790700" algn="ctr"/>
            <a:r>
              <a:rPr lang="es-MX" sz="2400" i="1" spc="200" dirty="0">
                <a:solidFill>
                  <a:srgbClr val="6211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tria"/>
              </a:rPr>
              <a:t>Pdte. de Asg.: Ing. Miguel Ángel Gómez Casillas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4FC9515-5A2E-95DD-91F4-BAE3FA79A3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106" y="2854062"/>
            <a:ext cx="3550888" cy="209530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8A37446-0D8B-E01D-2DCE-A95C367935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5657" y="1385025"/>
            <a:ext cx="4060686" cy="238260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9A08B77-8A8E-6021-2BC4-1DEBBEB1B2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1255" y="4008025"/>
            <a:ext cx="1888803" cy="252982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58CD4F9-A406-013E-0B2A-8731E78CAB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18319" y="2960370"/>
            <a:ext cx="3214651" cy="209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36038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58BD7AC1-23F0-F1E5-DFD4-D63E0E3812A3}"/>
              </a:ext>
            </a:extLst>
          </p:cNvPr>
          <p:cNvSpPr txBox="1"/>
          <p:nvPr/>
        </p:nvSpPr>
        <p:spPr>
          <a:xfrm>
            <a:off x="4711644" y="2440449"/>
            <a:ext cx="7199306" cy="230832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7200" b="0" i="0" u="none" strike="noStrike" cap="none" spc="0" normalizeH="0" baseline="0" dirty="0">
                <a:ln>
                  <a:noFill/>
                </a:ln>
                <a:solidFill>
                  <a:srgbClr val="621131"/>
                </a:solidFill>
                <a:effectLst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Calibri"/>
              </a:rPr>
              <a:t>¡Gracias por su atención!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54AFBB5-E8C9-4A14-9663-F617878DE7E1}"/>
              </a:ext>
            </a:extLst>
          </p:cNvPr>
          <p:cNvSpPr txBox="1"/>
          <p:nvPr/>
        </p:nvSpPr>
        <p:spPr>
          <a:xfrm>
            <a:off x="3288636" y="1978455"/>
            <a:ext cx="6097836" cy="31393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s-MX" sz="1800" b="0" i="1" u="sng" strike="noStrike" cap="none" spc="200" normalizeH="0" dirty="0">
                <a:ln>
                  <a:noFill/>
                </a:ln>
                <a:solidFill>
                  <a:srgbClr val="6211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Patria"/>
                <a:sym typeface="Calibri"/>
              </a:rPr>
              <a:t>Presidentes de asignatura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s-MX" sz="1800" b="0" i="1" u="none" strike="noStrike" cap="none" spc="0" normalizeH="0" baseline="0" dirty="0">
              <a:ln>
                <a:noFill/>
              </a:ln>
              <a:solidFill>
                <a:srgbClr val="621131"/>
              </a:solidFill>
              <a:effectLst/>
              <a:uFillTx/>
              <a:latin typeface="Patria"/>
              <a:sym typeface="Calibri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es-MX" sz="1800" b="1" i="1" u="none" strike="noStrike" cap="none" spc="0" normalizeH="0" baseline="0" dirty="0">
                <a:ln>
                  <a:noFill/>
                </a:ln>
                <a:solidFill>
                  <a:srgbClr val="621131"/>
                </a:solidFill>
                <a:effectLst/>
                <a:uFillTx/>
                <a:latin typeface="Patria"/>
                <a:sym typeface="Calibri"/>
              </a:rPr>
              <a:t>Carlos García Romero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lang="es-MX" b="1" i="1" dirty="0">
                <a:solidFill>
                  <a:srgbClr val="621131"/>
                </a:solidFill>
                <a:latin typeface="Patria"/>
              </a:rPr>
              <a:t>Miguel Ángel Gómez Casillas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es-MX" sz="1800" b="1" i="1" u="none" strike="noStrike" cap="none" spc="0" normalizeH="0" baseline="0" dirty="0">
                <a:ln>
                  <a:noFill/>
                </a:ln>
                <a:solidFill>
                  <a:srgbClr val="621131"/>
                </a:solidFill>
                <a:effectLst/>
                <a:uFillTx/>
                <a:latin typeface="Patria"/>
                <a:sym typeface="Calibri"/>
              </a:rPr>
              <a:t>Ricardo Rodríguez </a:t>
            </a:r>
            <a:r>
              <a:rPr lang="es-MX" b="1" i="1" dirty="0">
                <a:solidFill>
                  <a:srgbClr val="621131"/>
                </a:solidFill>
                <a:latin typeface="Patria"/>
              </a:rPr>
              <a:t>Segura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1800" b="0" i="1" u="none" strike="noStrike" cap="none" spc="0" normalizeH="0" baseline="0" dirty="0">
              <a:ln>
                <a:noFill/>
              </a:ln>
              <a:solidFill>
                <a:srgbClr val="621131"/>
              </a:solidFill>
              <a:effectLst/>
              <a:uFillTx/>
              <a:latin typeface="Patria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s-MX" i="1" dirty="0">
              <a:solidFill>
                <a:srgbClr val="621131"/>
              </a:solidFill>
              <a:latin typeface="Patria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s-MX" i="1" dirty="0">
              <a:solidFill>
                <a:srgbClr val="621131"/>
              </a:solidFill>
              <a:latin typeface="Patria"/>
            </a:endParaRPr>
          </a:p>
          <a:p>
            <a:pPr algn="ctr"/>
            <a:r>
              <a:rPr kumimoji="0" lang="es-MX" sz="1800" b="0" i="1" u="none" strike="noStrike" cap="none" spc="0" normalizeH="0" baseline="0" dirty="0">
                <a:ln>
                  <a:noFill/>
                </a:ln>
                <a:solidFill>
                  <a:srgbClr val="6211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Patria"/>
                <a:sym typeface="Calibri"/>
              </a:rPr>
              <a:t>María del Rocío García Sánchez</a:t>
            </a:r>
          </a:p>
          <a:p>
            <a:pPr algn="ctr"/>
            <a:r>
              <a:rPr lang="es-MX" i="1" dirty="0">
                <a:solidFill>
                  <a:srgbClr val="6211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tria"/>
              </a:rPr>
              <a:t>Presidenta de Academia de Geotecnia T. M. 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B8F6F54-B0B9-A474-85E7-508049EC17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6472" y="225230"/>
            <a:ext cx="2039585" cy="619160"/>
          </a:xfrm>
          <a:prstGeom prst="rect">
            <a:avLst/>
          </a:prstGeom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C02E94CD-A602-7B28-FB99-C835A429F96E}"/>
              </a:ext>
            </a:extLst>
          </p:cNvPr>
          <p:cNvGrpSpPr/>
          <p:nvPr/>
        </p:nvGrpSpPr>
        <p:grpSpPr>
          <a:xfrm>
            <a:off x="9546147" y="5686346"/>
            <a:ext cx="2468663" cy="654526"/>
            <a:chOff x="9763317" y="5508073"/>
            <a:chExt cx="2468663" cy="654526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BE5CE763-4E99-F1B4-A2A3-A7BAEC3CD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63317" y="5508073"/>
              <a:ext cx="420813" cy="646331"/>
            </a:xfrm>
            <a:prstGeom prst="rect">
              <a:avLst/>
            </a:prstGeom>
            <a:solidFill>
              <a:schemeClr val="accent1"/>
            </a:solidFill>
            <a:effectLst>
              <a:outerShdw blurRad="50800" dist="50800" dir="5400000" algn="ctr" rotWithShape="0">
                <a:schemeClr val="accent5">
                  <a:lumMod val="20000"/>
                  <a:lumOff val="80000"/>
                  <a:alpha val="0"/>
                </a:schemeClr>
              </a:outerShdw>
            </a:effectLst>
          </p:spPr>
        </p:pic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85F5172D-5243-3DE8-0A9B-EA7E6592E14C}"/>
                </a:ext>
              </a:extLst>
            </p:cNvPr>
            <p:cNvSpPr txBox="1"/>
            <p:nvPr/>
          </p:nvSpPr>
          <p:spPr>
            <a:xfrm>
              <a:off x="10081260" y="5839434"/>
              <a:ext cx="2150720" cy="3231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MX" sz="800" u="none" strike="noStrike" cap="none" spc="0" normalizeH="0" baseline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Patria" pitchFamily="2" charset="0"/>
                  <a:sym typeface="Calibri"/>
                </a:rPr>
                <a:t>Escuela Superior de ingeniería y Arquitectura </a:t>
              </a: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MX" sz="700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atria" pitchFamily="2" charset="0"/>
                </a:rPr>
                <a:t>U</a:t>
              </a:r>
              <a:r>
                <a:rPr kumimoji="0" lang="es-MX" sz="700" u="none" strike="noStrike" cap="none" spc="0" normalizeH="0" baseline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Patria" pitchFamily="2" charset="0"/>
                  <a:sym typeface="Calibri"/>
                </a:rPr>
                <a:t>nidad Zacatenco</a:t>
              </a:r>
            </a:p>
          </p:txBody>
        </p:sp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D3F7A8A8-5D08-3753-8838-B3A5E17525A6}"/>
              </a:ext>
            </a:extLst>
          </p:cNvPr>
          <p:cNvSpPr txBox="1"/>
          <p:nvPr/>
        </p:nvSpPr>
        <p:spPr>
          <a:xfrm>
            <a:off x="0" y="350144"/>
            <a:ext cx="9146754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2000" b="1" i="0" u="none" strike="noStrike" kern="300" cap="none" spc="350" normalizeH="0" dirty="0">
                <a:ln>
                  <a:noFill/>
                </a:ln>
                <a:solidFill>
                  <a:srgbClr val="6211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Patria"/>
                <a:sym typeface="Calibri"/>
              </a:rPr>
              <a:t>Geotecnia 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2000" b="1" kern="300" spc="350" dirty="0">
                <a:solidFill>
                  <a:srgbClr val="6211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tria"/>
              </a:rPr>
              <a:t>Turno Matutino</a:t>
            </a:r>
            <a:endParaRPr kumimoji="0" lang="es-MX" sz="2000" b="1" i="0" u="none" strike="noStrike" kern="300" cap="none" spc="350" normalizeH="0" dirty="0">
              <a:ln>
                <a:noFill/>
              </a:ln>
              <a:solidFill>
                <a:srgbClr val="6211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Patria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841938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41612C7-4188-B9F3-4463-634534AAA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6472" y="225230"/>
            <a:ext cx="2039585" cy="619160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8B7EBA67-6BC0-061B-43FB-10648A98DFC7}"/>
              </a:ext>
            </a:extLst>
          </p:cNvPr>
          <p:cNvGrpSpPr/>
          <p:nvPr/>
        </p:nvGrpSpPr>
        <p:grpSpPr>
          <a:xfrm>
            <a:off x="9546147" y="5686346"/>
            <a:ext cx="2468663" cy="654526"/>
            <a:chOff x="9763317" y="5508073"/>
            <a:chExt cx="2468663" cy="654526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301EE627-637D-484F-2673-D35435BF9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63317" y="5508073"/>
              <a:ext cx="420813" cy="646331"/>
            </a:xfrm>
            <a:prstGeom prst="rect">
              <a:avLst/>
            </a:prstGeom>
            <a:solidFill>
              <a:schemeClr val="accent1"/>
            </a:solidFill>
            <a:effectLst>
              <a:outerShdw blurRad="50800" dist="50800" dir="5400000" algn="ctr" rotWithShape="0">
                <a:schemeClr val="accent5">
                  <a:lumMod val="20000"/>
                  <a:lumOff val="80000"/>
                  <a:alpha val="0"/>
                </a:schemeClr>
              </a:outerShdw>
            </a:effectLst>
          </p:spPr>
        </p:pic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432B51D6-2698-1FA3-4D61-19AE140CBC54}"/>
                </a:ext>
              </a:extLst>
            </p:cNvPr>
            <p:cNvSpPr txBox="1"/>
            <p:nvPr/>
          </p:nvSpPr>
          <p:spPr>
            <a:xfrm>
              <a:off x="10081260" y="5839434"/>
              <a:ext cx="2150720" cy="3231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MX" sz="800" u="none" strike="noStrike" cap="none" spc="0" normalizeH="0" baseline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Patria" pitchFamily="2" charset="0"/>
                  <a:sym typeface="Calibri"/>
                </a:rPr>
                <a:t>Escuela Superior de ingeniería y Arquitectura </a:t>
              </a: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MX" sz="700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atria" pitchFamily="2" charset="0"/>
                </a:rPr>
                <a:t>U</a:t>
              </a:r>
              <a:r>
                <a:rPr kumimoji="0" lang="es-MX" sz="700" u="none" strike="noStrike" cap="none" spc="0" normalizeH="0" baseline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Patria" pitchFamily="2" charset="0"/>
                  <a:sym typeface="Calibri"/>
                </a:rPr>
                <a:t>nidad Zacatenco</a:t>
              </a:r>
            </a:p>
          </p:txBody>
        </p:sp>
      </p:grpSp>
      <p:sp>
        <p:nvSpPr>
          <p:cNvPr id="6" name="CuadroTexto 5">
            <a:extLst>
              <a:ext uri="{FF2B5EF4-FFF2-40B4-BE49-F238E27FC236}">
                <a16:creationId xmlns:a16="http://schemas.microsoft.com/office/drawing/2014/main" id="{B8CD6CF8-FFF2-9403-FB56-1398EEDEC07E}"/>
              </a:ext>
            </a:extLst>
          </p:cNvPr>
          <p:cNvSpPr txBox="1"/>
          <p:nvPr/>
        </p:nvSpPr>
        <p:spPr>
          <a:xfrm>
            <a:off x="3195738" y="276340"/>
            <a:ext cx="6190734" cy="9541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2800" b="1" i="0" u="none" strike="noStrike" kern="300" cap="none" spc="550" normalizeH="0" dirty="0">
                <a:ln>
                  <a:noFill/>
                </a:ln>
                <a:solidFill>
                  <a:srgbClr val="6211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Patria"/>
                <a:sym typeface="Calibri"/>
              </a:rPr>
              <a:t>Geotecnia 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2800" b="1" kern="300" spc="550" dirty="0">
                <a:solidFill>
                  <a:srgbClr val="6211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tria"/>
              </a:rPr>
              <a:t>Turno Matutino</a:t>
            </a:r>
            <a:endParaRPr kumimoji="0" lang="es-MX" sz="2800" b="1" i="0" u="none" strike="noStrike" kern="300" cap="none" spc="550" normalizeH="0" dirty="0">
              <a:ln>
                <a:noFill/>
              </a:ln>
              <a:solidFill>
                <a:srgbClr val="6211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Patria"/>
              <a:sym typeface="Calibri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E8019D1-1447-2C9A-04F6-61FF6046F1E7}"/>
              </a:ext>
            </a:extLst>
          </p:cNvPr>
          <p:cNvSpPr txBox="1"/>
          <p:nvPr/>
        </p:nvSpPr>
        <p:spPr>
          <a:xfrm>
            <a:off x="3195738" y="1617638"/>
            <a:ext cx="6190734" cy="44012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28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atria"/>
                <a:sym typeface="Calibri"/>
              </a:rPr>
              <a:t>Las asignaturas que se imparten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28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atria"/>
                <a:sym typeface="Calibri"/>
              </a:rPr>
              <a:t> en la línea curricular, integran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MX" sz="2800" i="1" dirty="0">
                <a:latin typeface="Patria"/>
              </a:rPr>
              <a:t>saberes adquiridos en 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MX" sz="2800" i="1" dirty="0">
                <a:latin typeface="Patria"/>
              </a:rPr>
              <a:t>diferentes asignaturas 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MX" sz="2800" i="1" dirty="0">
                <a:latin typeface="Patria"/>
              </a:rPr>
              <a:t>y academias.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28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atria"/>
                <a:sym typeface="Calibri"/>
              </a:rPr>
              <a:t>De la misma manera se 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MX" sz="2800" i="1" dirty="0">
                <a:latin typeface="Patria"/>
              </a:rPr>
              <a:t>imparten temas especiales 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MX" sz="2800" i="1" dirty="0">
                <a:latin typeface="Patria"/>
              </a:rPr>
              <a:t>analizando escenarios que prevengan 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MX" sz="2800" i="1" dirty="0">
                <a:latin typeface="Patria"/>
              </a:rPr>
              <a:t>o mitiguen resultados 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MX" sz="2800" i="1" dirty="0">
                <a:latin typeface="Patria"/>
              </a:rPr>
              <a:t>indeseables </a:t>
            </a:r>
            <a:endParaRPr kumimoji="0" lang="es-MX" sz="28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Patria"/>
              <a:sym typeface="Calibri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845F9A5-CD8A-85D4-726E-BA96EAFE83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728" y="2225760"/>
            <a:ext cx="3668702" cy="240648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C4E9516-6215-B762-BB6A-157DA5D0DA6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271" t="32941" r="44215" b="1763"/>
          <a:stretch>
            <a:fillRect/>
          </a:stretch>
        </p:blipFill>
        <p:spPr>
          <a:xfrm>
            <a:off x="9215033" y="2413220"/>
            <a:ext cx="2629597" cy="240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0024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16098F3-5C3C-0033-D6C0-E016C41BC52B}"/>
              </a:ext>
            </a:extLst>
          </p:cNvPr>
          <p:cNvSpPr txBox="1"/>
          <p:nvPr/>
        </p:nvSpPr>
        <p:spPr>
          <a:xfrm>
            <a:off x="3682917" y="3149097"/>
            <a:ext cx="4286633" cy="738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MX" sz="2400" b="1" dirty="0">
                <a:solidFill>
                  <a:srgbClr val="6211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tria"/>
              </a:rPr>
              <a:t>Geología Aplicada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MX" i="1" dirty="0">
                <a:solidFill>
                  <a:srgbClr val="621131"/>
                </a:solidFill>
                <a:latin typeface="Patria"/>
              </a:rPr>
              <a:t>- 10° Semestre -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52B9567-D5DE-CF30-BB19-5690BC89C6C7}"/>
              </a:ext>
            </a:extLst>
          </p:cNvPr>
          <p:cNvSpPr txBox="1"/>
          <p:nvPr/>
        </p:nvSpPr>
        <p:spPr>
          <a:xfrm>
            <a:off x="3513287" y="4551617"/>
            <a:ext cx="2150720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2000" b="0" i="0" u="none" strike="noStrike" cap="none" spc="0" normalizeH="0" baseline="0" dirty="0">
                <a:ln>
                  <a:noFill/>
                </a:ln>
                <a:solidFill>
                  <a:srgbClr val="6211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Patria"/>
                <a:sym typeface="Calibri"/>
              </a:rPr>
              <a:t>Taller de Geotecnia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6211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Patria"/>
              <a:sym typeface="Calibri"/>
            </a:endParaRPr>
          </a:p>
        </p:txBody>
      </p:sp>
      <p:sp>
        <p:nvSpPr>
          <p:cNvPr id="5" name="Flecha: hacia abajo 4">
            <a:extLst>
              <a:ext uri="{FF2B5EF4-FFF2-40B4-BE49-F238E27FC236}">
                <a16:creationId xmlns:a16="http://schemas.microsoft.com/office/drawing/2014/main" id="{D47513B1-609B-F39A-1C2C-20946365DFDA}"/>
              </a:ext>
            </a:extLst>
          </p:cNvPr>
          <p:cNvSpPr/>
          <p:nvPr/>
        </p:nvSpPr>
        <p:spPr>
          <a:xfrm>
            <a:off x="5667081" y="2593646"/>
            <a:ext cx="285680" cy="437195"/>
          </a:xfrm>
          <a:prstGeom prst="downArrow">
            <a:avLst/>
          </a:prstGeom>
          <a:solidFill>
            <a:srgbClr val="621131"/>
          </a:solidFill>
          <a:ln w="28575" cap="flat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621131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6" name="Flecha: hacia abajo 5">
            <a:extLst>
              <a:ext uri="{FF2B5EF4-FFF2-40B4-BE49-F238E27FC236}">
                <a16:creationId xmlns:a16="http://schemas.microsoft.com/office/drawing/2014/main" id="{87D0AD62-87C6-D355-AA8C-500968B70760}"/>
              </a:ext>
            </a:extLst>
          </p:cNvPr>
          <p:cNvSpPr/>
          <p:nvPr/>
        </p:nvSpPr>
        <p:spPr>
          <a:xfrm rot="2787591">
            <a:off x="4961970" y="3957133"/>
            <a:ext cx="256854" cy="430051"/>
          </a:xfrm>
          <a:prstGeom prst="downArrow">
            <a:avLst/>
          </a:prstGeom>
          <a:solidFill>
            <a:srgbClr val="621131"/>
          </a:solidFill>
          <a:ln w="12700" cap="flat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spc="0" normalizeH="0" baseline="0">
              <a:ln>
                <a:noFill/>
              </a:ln>
              <a:solidFill>
                <a:srgbClr val="621131"/>
              </a:solidFill>
              <a:effectLst/>
              <a:uFillTx/>
              <a:latin typeface="Patria"/>
              <a:sym typeface="Calibri"/>
            </a:endParaRPr>
          </a:p>
        </p:txBody>
      </p:sp>
      <p:sp>
        <p:nvSpPr>
          <p:cNvPr id="8" name="Flecha: hacia abajo 7">
            <a:extLst>
              <a:ext uri="{FF2B5EF4-FFF2-40B4-BE49-F238E27FC236}">
                <a16:creationId xmlns:a16="http://schemas.microsoft.com/office/drawing/2014/main" id="{626FF282-9E2F-D12F-F2E1-0CE4F71203EA}"/>
              </a:ext>
            </a:extLst>
          </p:cNvPr>
          <p:cNvSpPr/>
          <p:nvPr/>
        </p:nvSpPr>
        <p:spPr>
          <a:xfrm rot="19484611">
            <a:off x="6128492" y="3957132"/>
            <a:ext cx="256854" cy="430051"/>
          </a:xfrm>
          <a:prstGeom prst="downArrow">
            <a:avLst/>
          </a:prstGeom>
          <a:solidFill>
            <a:srgbClr val="621131"/>
          </a:solidFill>
          <a:ln w="12700" cap="flat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spc="0" normalizeH="0" baseline="0">
              <a:ln>
                <a:noFill/>
              </a:ln>
              <a:solidFill>
                <a:srgbClr val="621131"/>
              </a:solidFill>
              <a:effectLst/>
              <a:uFillTx/>
              <a:latin typeface="Patria"/>
              <a:sym typeface="Calibri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6C186DE-1BB2-0609-0914-FA6C1B9DC8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6472" y="225230"/>
            <a:ext cx="2039585" cy="61916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C1918DF0-5A10-1051-4581-23C1C8CF8255}"/>
              </a:ext>
            </a:extLst>
          </p:cNvPr>
          <p:cNvSpPr txBox="1"/>
          <p:nvPr/>
        </p:nvSpPr>
        <p:spPr>
          <a:xfrm>
            <a:off x="3390187" y="425312"/>
            <a:ext cx="4761238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2800" b="0" i="0" u="none" strike="noStrike" kern="300" cap="none" spc="100" normalizeH="0" dirty="0">
                <a:ln>
                  <a:noFill/>
                </a:ln>
                <a:solidFill>
                  <a:srgbClr val="6211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Patria"/>
                <a:sym typeface="Calibri"/>
              </a:rPr>
              <a:t>Línea </a:t>
            </a:r>
            <a:r>
              <a:rPr lang="es-ES" sz="2800" kern="300" spc="100" dirty="0">
                <a:solidFill>
                  <a:srgbClr val="6211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tria"/>
              </a:rPr>
              <a:t>C</a:t>
            </a:r>
            <a:r>
              <a:rPr kumimoji="0" lang="es-ES" sz="2800" b="0" i="0" u="none" strike="noStrike" kern="300" cap="none" spc="100" normalizeH="0" dirty="0">
                <a:ln>
                  <a:noFill/>
                </a:ln>
                <a:solidFill>
                  <a:srgbClr val="6211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Patria"/>
                <a:sym typeface="Calibri"/>
              </a:rPr>
              <a:t>urricular de Geotecnia</a:t>
            </a:r>
            <a:endParaRPr kumimoji="0" lang="es-MX" sz="2800" b="0" i="0" u="none" strike="noStrike" kern="300" cap="none" spc="100" normalizeH="0" dirty="0">
              <a:ln>
                <a:noFill/>
              </a:ln>
              <a:solidFill>
                <a:srgbClr val="6211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Patria"/>
              <a:sym typeface="Calibri"/>
            </a:endParaRPr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7FB138EC-3625-3ABB-7FE9-F28C202DD34F}"/>
              </a:ext>
            </a:extLst>
          </p:cNvPr>
          <p:cNvGrpSpPr/>
          <p:nvPr/>
        </p:nvGrpSpPr>
        <p:grpSpPr>
          <a:xfrm>
            <a:off x="9546147" y="5686346"/>
            <a:ext cx="2468663" cy="654526"/>
            <a:chOff x="9763317" y="5508073"/>
            <a:chExt cx="2468663" cy="654526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FE94D6ED-FA28-0DC3-7ACF-4925FEDD8B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63317" y="5508073"/>
              <a:ext cx="420813" cy="646331"/>
            </a:xfrm>
            <a:prstGeom prst="rect">
              <a:avLst/>
            </a:prstGeom>
            <a:solidFill>
              <a:schemeClr val="accent1"/>
            </a:solidFill>
            <a:effectLst>
              <a:outerShdw blurRad="50800" dist="50800" dir="5400000" algn="ctr" rotWithShape="0">
                <a:schemeClr val="accent5">
                  <a:lumMod val="20000"/>
                  <a:lumOff val="80000"/>
                  <a:alpha val="0"/>
                </a:schemeClr>
              </a:outerShdw>
            </a:effectLst>
          </p:spPr>
        </p:pic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7B8DF280-8C5D-F981-1D7C-C3FE62ABEA17}"/>
                </a:ext>
              </a:extLst>
            </p:cNvPr>
            <p:cNvSpPr txBox="1"/>
            <p:nvPr/>
          </p:nvSpPr>
          <p:spPr>
            <a:xfrm>
              <a:off x="10081260" y="5839434"/>
              <a:ext cx="2150720" cy="3231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MX" sz="800" u="none" strike="noStrike" cap="none" spc="0" normalizeH="0" baseline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Patria" pitchFamily="2" charset="0"/>
                  <a:sym typeface="Calibri"/>
                </a:rPr>
                <a:t>Escuela Superior de ingeniería y Arquitectura </a:t>
              </a: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MX" sz="700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atria" pitchFamily="2" charset="0"/>
                </a:rPr>
                <a:t>U</a:t>
              </a:r>
              <a:r>
                <a:rPr kumimoji="0" lang="es-MX" sz="700" u="none" strike="noStrike" cap="none" spc="0" normalizeH="0" baseline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Patria" pitchFamily="2" charset="0"/>
                  <a:sym typeface="Calibri"/>
                </a:rPr>
                <a:t>nidad Zacatenco</a:t>
              </a:r>
            </a:p>
          </p:txBody>
        </p:sp>
      </p:grp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29D0FA0-287A-0BED-C401-9F8C7865FE0B}"/>
              </a:ext>
            </a:extLst>
          </p:cNvPr>
          <p:cNvSpPr txBox="1"/>
          <p:nvPr/>
        </p:nvSpPr>
        <p:spPr>
          <a:xfrm>
            <a:off x="4666139" y="1791465"/>
            <a:ext cx="2287565" cy="7386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s-MX" sz="2400" b="1" dirty="0">
                <a:solidFill>
                  <a:srgbClr val="6211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tria"/>
              </a:rPr>
              <a:t>Cimentaciones</a:t>
            </a:r>
          </a:p>
          <a:p>
            <a:pPr algn="ctr"/>
            <a:r>
              <a:rPr lang="es-MX" i="1" dirty="0">
                <a:solidFill>
                  <a:srgbClr val="6211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tria"/>
              </a:rPr>
              <a:t>-9° Semestre -</a:t>
            </a:r>
            <a:endParaRPr lang="es-MX" i="1" dirty="0">
              <a:solidFill>
                <a:srgbClr val="621131"/>
              </a:solidFill>
              <a:latin typeface="Patria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39E7AD0-F7A2-1A0E-B265-BE565705B77B}"/>
              </a:ext>
            </a:extLst>
          </p:cNvPr>
          <p:cNvSpPr txBox="1"/>
          <p:nvPr/>
        </p:nvSpPr>
        <p:spPr>
          <a:xfrm>
            <a:off x="5826233" y="4551617"/>
            <a:ext cx="3167068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2000" b="0" i="0" u="none" strike="noStrike" cap="none" spc="0" normalizeH="0" baseline="0" dirty="0">
                <a:ln>
                  <a:noFill/>
                </a:ln>
                <a:solidFill>
                  <a:srgbClr val="6211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Patria"/>
                <a:sym typeface="Calibri"/>
              </a:rPr>
              <a:t>Técnicas de Drenaje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6211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Patria"/>
              <a:sym typeface="Calibri"/>
            </a:endParaRPr>
          </a:p>
        </p:txBody>
      </p:sp>
      <p:cxnSp>
        <p:nvCxnSpPr>
          <p:cNvPr id="12" name="Conector: angular 11">
            <a:extLst>
              <a:ext uri="{FF2B5EF4-FFF2-40B4-BE49-F238E27FC236}">
                <a16:creationId xmlns:a16="http://schemas.microsoft.com/office/drawing/2014/main" id="{8F8AFFD5-54DA-A055-2E65-813C97A8B1DD}"/>
              </a:ext>
            </a:extLst>
          </p:cNvPr>
          <p:cNvCxnSpPr>
            <a:cxnSpLocks/>
          </p:cNvCxnSpPr>
          <p:nvPr/>
        </p:nvCxnSpPr>
        <p:spPr>
          <a:xfrm>
            <a:off x="2802773" y="2710213"/>
            <a:ext cx="1421027" cy="739529"/>
          </a:xfrm>
          <a:prstGeom prst="bentConnector3">
            <a:avLst/>
          </a:prstGeom>
          <a:noFill/>
          <a:ln w="12700" cap="flat">
            <a:solidFill>
              <a:schemeClr val="accent5">
                <a:lumMod val="50000"/>
              </a:schemeClr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Conector: angular 14">
            <a:extLst>
              <a:ext uri="{FF2B5EF4-FFF2-40B4-BE49-F238E27FC236}">
                <a16:creationId xmlns:a16="http://schemas.microsoft.com/office/drawing/2014/main" id="{4F006C4E-6613-D980-4B0C-FCA7616EC1B2}"/>
              </a:ext>
            </a:extLst>
          </p:cNvPr>
          <p:cNvCxnSpPr>
            <a:cxnSpLocks/>
          </p:cNvCxnSpPr>
          <p:nvPr/>
        </p:nvCxnSpPr>
        <p:spPr>
          <a:xfrm flipV="1">
            <a:off x="2802773" y="2008520"/>
            <a:ext cx="1421027" cy="711685"/>
          </a:xfrm>
          <a:prstGeom prst="bentConnector3">
            <a:avLst/>
          </a:prstGeom>
          <a:noFill/>
          <a:ln w="12700" cap="flat">
            <a:solidFill>
              <a:schemeClr val="accent5">
                <a:lumMod val="50000"/>
              </a:schemeClr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" name="Rectángulo 18">
            <a:extLst>
              <a:ext uri="{FF2B5EF4-FFF2-40B4-BE49-F238E27FC236}">
                <a16:creationId xmlns:a16="http://schemas.microsoft.com/office/drawing/2014/main" id="{FCCC9603-ED39-6D91-595B-D211D13BB460}"/>
              </a:ext>
            </a:extLst>
          </p:cNvPr>
          <p:cNvSpPr/>
          <p:nvPr/>
        </p:nvSpPr>
        <p:spPr>
          <a:xfrm>
            <a:off x="999074" y="2426784"/>
            <a:ext cx="1803699" cy="477054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500" b="1" cap="none" spc="0" dirty="0">
                <a:ln w="9525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Obligatorias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D0153582-6E1D-3836-9ADE-AB082A4DEE9A}"/>
              </a:ext>
            </a:extLst>
          </p:cNvPr>
          <p:cNvSpPr/>
          <p:nvPr/>
        </p:nvSpPr>
        <p:spPr>
          <a:xfrm>
            <a:off x="5035668" y="5686346"/>
            <a:ext cx="1470275" cy="477054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500" b="1" cap="none" spc="0" dirty="0">
                <a:ln w="9525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Optativas</a:t>
            </a:r>
          </a:p>
        </p:txBody>
      </p:sp>
      <p:cxnSp>
        <p:nvCxnSpPr>
          <p:cNvPr id="26" name="Conector: angular 25">
            <a:extLst>
              <a:ext uri="{FF2B5EF4-FFF2-40B4-BE49-F238E27FC236}">
                <a16:creationId xmlns:a16="http://schemas.microsoft.com/office/drawing/2014/main" id="{6E64615F-AD01-2BA6-B601-ADB64323D701}"/>
              </a:ext>
            </a:extLst>
          </p:cNvPr>
          <p:cNvCxnSpPr>
            <a:cxnSpLocks/>
          </p:cNvCxnSpPr>
          <p:nvPr/>
        </p:nvCxnSpPr>
        <p:spPr>
          <a:xfrm rot="16200000" flipV="1">
            <a:off x="4812417" y="4814455"/>
            <a:ext cx="734621" cy="1182159"/>
          </a:xfrm>
          <a:prstGeom prst="bentConnector3">
            <a:avLst>
              <a:gd name="adj1" fmla="val 50000"/>
            </a:avLst>
          </a:prstGeom>
          <a:noFill/>
          <a:ln w="12700" cap="flat">
            <a:solidFill>
              <a:schemeClr val="accent5">
                <a:lumMod val="50000"/>
              </a:schemeClr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2" name="Conector: angular 31">
            <a:extLst>
              <a:ext uri="{FF2B5EF4-FFF2-40B4-BE49-F238E27FC236}">
                <a16:creationId xmlns:a16="http://schemas.microsoft.com/office/drawing/2014/main" id="{D547852D-9071-E254-0330-54A0DE8A3B20}"/>
              </a:ext>
            </a:extLst>
          </p:cNvPr>
          <p:cNvCxnSpPr>
            <a:cxnSpLocks/>
          </p:cNvCxnSpPr>
          <p:nvPr/>
        </p:nvCxnSpPr>
        <p:spPr>
          <a:xfrm flipV="1">
            <a:off x="5752091" y="5081466"/>
            <a:ext cx="1488968" cy="324069"/>
          </a:xfrm>
          <a:prstGeom prst="bentConnector3">
            <a:avLst>
              <a:gd name="adj1" fmla="val 98963"/>
            </a:avLst>
          </a:prstGeom>
          <a:noFill/>
          <a:ln w="12700" cap="flat">
            <a:solidFill>
              <a:schemeClr val="accent5">
                <a:lumMod val="50000"/>
              </a:schemeClr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40272872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 animBg="1"/>
      <p:bldP spid="6" grpId="0" animBg="1"/>
      <p:bldP spid="8" grpId="0" animBg="1"/>
      <p:bldP spid="13" grpId="0"/>
      <p:bldP spid="16" grpId="0"/>
      <p:bldP spid="19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C12629F7-EA13-2010-EA65-6B6D52807B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549" b="10980"/>
          <a:stretch>
            <a:fillRect/>
          </a:stretch>
        </p:blipFill>
        <p:spPr>
          <a:xfrm>
            <a:off x="0" y="1388417"/>
            <a:ext cx="12192000" cy="524435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ACD1997-554B-782B-06B4-7B395A077D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6472" y="225230"/>
            <a:ext cx="2039585" cy="61916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EE56CE67-5A63-8C36-3175-09DBDC06EEE2}"/>
              </a:ext>
            </a:extLst>
          </p:cNvPr>
          <p:cNvSpPr txBox="1"/>
          <p:nvPr/>
        </p:nvSpPr>
        <p:spPr>
          <a:xfrm>
            <a:off x="3390187" y="425312"/>
            <a:ext cx="4761238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2800" b="0" i="0" u="none" strike="noStrike" kern="300" cap="none" spc="100" normalizeH="0" dirty="0">
                <a:ln>
                  <a:noFill/>
                </a:ln>
                <a:solidFill>
                  <a:srgbClr val="6211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Patria"/>
                <a:sym typeface="Calibri"/>
              </a:rPr>
              <a:t>Línea </a:t>
            </a:r>
            <a:r>
              <a:rPr lang="es-ES" sz="2800" kern="300" spc="100" dirty="0">
                <a:solidFill>
                  <a:srgbClr val="6211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tria"/>
              </a:rPr>
              <a:t>C</a:t>
            </a:r>
            <a:r>
              <a:rPr kumimoji="0" lang="es-ES" sz="2800" b="0" i="0" u="none" strike="noStrike" kern="300" cap="none" spc="100" normalizeH="0" dirty="0">
                <a:ln>
                  <a:noFill/>
                </a:ln>
                <a:solidFill>
                  <a:srgbClr val="6211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Patria"/>
                <a:sym typeface="Calibri"/>
              </a:rPr>
              <a:t>urricular de Geotecnia</a:t>
            </a:r>
            <a:endParaRPr kumimoji="0" lang="es-MX" sz="2800" b="0" i="0" u="none" strike="noStrike" kern="300" cap="none" spc="100" normalizeH="0" dirty="0">
              <a:ln>
                <a:noFill/>
              </a:ln>
              <a:solidFill>
                <a:srgbClr val="6211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Patria"/>
              <a:sym typeface="Calibri"/>
            </a:endParaRP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655EE808-0241-16E4-5166-29DF5CA44628}"/>
              </a:ext>
            </a:extLst>
          </p:cNvPr>
          <p:cNvGrpSpPr/>
          <p:nvPr/>
        </p:nvGrpSpPr>
        <p:grpSpPr>
          <a:xfrm>
            <a:off x="9546147" y="5686346"/>
            <a:ext cx="2468663" cy="654526"/>
            <a:chOff x="9763317" y="5508073"/>
            <a:chExt cx="2468663" cy="654526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2E69FF65-92EB-48D6-9D9C-BA1B0B0B39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63317" y="5508073"/>
              <a:ext cx="420813" cy="646331"/>
            </a:xfrm>
            <a:prstGeom prst="rect">
              <a:avLst/>
            </a:prstGeom>
            <a:solidFill>
              <a:schemeClr val="accent1"/>
            </a:solidFill>
            <a:effectLst>
              <a:outerShdw blurRad="50800" dist="50800" dir="5400000" algn="ctr" rotWithShape="0">
                <a:schemeClr val="accent5">
                  <a:lumMod val="20000"/>
                  <a:lumOff val="80000"/>
                  <a:alpha val="0"/>
                </a:schemeClr>
              </a:outerShdw>
            </a:effectLst>
          </p:spPr>
        </p:pic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E161B204-4483-3B8F-E372-DEF2CAEFC38A}"/>
                </a:ext>
              </a:extLst>
            </p:cNvPr>
            <p:cNvSpPr txBox="1"/>
            <p:nvPr/>
          </p:nvSpPr>
          <p:spPr>
            <a:xfrm>
              <a:off x="10081260" y="5839434"/>
              <a:ext cx="2150720" cy="3231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MX" sz="800" u="none" strike="noStrike" cap="none" spc="0" normalizeH="0" baseline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Patria" pitchFamily="2" charset="0"/>
                  <a:sym typeface="Calibri"/>
                </a:rPr>
                <a:t>Escuela Superior de ingeniería y Arquitectura </a:t>
              </a: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MX" sz="700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atria" pitchFamily="2" charset="0"/>
                </a:rPr>
                <a:t>U</a:t>
              </a:r>
              <a:r>
                <a:rPr kumimoji="0" lang="es-MX" sz="700" u="none" strike="noStrike" cap="none" spc="0" normalizeH="0" baseline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Patria" pitchFamily="2" charset="0"/>
                  <a:sym typeface="Calibri"/>
                </a:rPr>
                <a:t>nidad Zacatenco</a:t>
              </a:r>
            </a:p>
          </p:txBody>
        </p:sp>
      </p:grp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15B022D-88D6-4A1A-93DC-78E9ACBDE77D}"/>
              </a:ext>
            </a:extLst>
          </p:cNvPr>
          <p:cNvSpPr txBox="1"/>
          <p:nvPr/>
        </p:nvSpPr>
        <p:spPr>
          <a:xfrm>
            <a:off x="1567542" y="4391339"/>
            <a:ext cx="9476510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1168400" algn="ctr"/>
            <a:r>
              <a:rPr lang="es-MX" sz="2800" i="1" spc="200" dirty="0">
                <a:solidFill>
                  <a:srgbClr val="6211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tria"/>
              </a:rPr>
              <a:t>Pdte. de Asg.: Ing. Miguel Ángel Gómez Casillas </a:t>
            </a:r>
          </a:p>
        </p:txBody>
      </p:sp>
    </p:spTree>
    <p:extLst>
      <p:ext uri="{BB962C8B-B14F-4D97-AF65-F5344CB8AC3E}">
        <p14:creationId xmlns:p14="http://schemas.microsoft.com/office/powerpoint/2010/main" val="50076254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10D5C4A2-88DE-385C-3F73-A2544C42E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2863" y="225230"/>
            <a:ext cx="2039585" cy="619160"/>
          </a:xfrm>
          <a:prstGeom prst="rect">
            <a:avLst/>
          </a:prstGeom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17920448-6800-F2C2-70A8-6530244E0514}"/>
              </a:ext>
            </a:extLst>
          </p:cNvPr>
          <p:cNvGrpSpPr/>
          <p:nvPr/>
        </p:nvGrpSpPr>
        <p:grpSpPr>
          <a:xfrm>
            <a:off x="9546147" y="5686346"/>
            <a:ext cx="2468663" cy="654526"/>
            <a:chOff x="9763317" y="5508073"/>
            <a:chExt cx="2468663" cy="654526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9B0DE7CC-828A-A65E-5E88-3E7E789CF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63317" y="5508073"/>
              <a:ext cx="420813" cy="646331"/>
            </a:xfrm>
            <a:prstGeom prst="rect">
              <a:avLst/>
            </a:prstGeom>
            <a:solidFill>
              <a:schemeClr val="accent1"/>
            </a:solidFill>
            <a:effectLst>
              <a:outerShdw blurRad="50800" dist="50800" dir="5400000" algn="ctr" rotWithShape="0">
                <a:schemeClr val="accent5">
                  <a:lumMod val="20000"/>
                  <a:lumOff val="80000"/>
                  <a:alpha val="0"/>
                </a:schemeClr>
              </a:outerShdw>
            </a:effectLst>
          </p:spPr>
        </p:pic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85E95618-24F4-E644-CF5A-9F7AC05A6E17}"/>
                </a:ext>
              </a:extLst>
            </p:cNvPr>
            <p:cNvSpPr txBox="1"/>
            <p:nvPr/>
          </p:nvSpPr>
          <p:spPr>
            <a:xfrm>
              <a:off x="10081260" y="5839434"/>
              <a:ext cx="2150720" cy="3231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MX" sz="800" u="none" strike="noStrike" cap="none" spc="0" normalizeH="0" baseline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Patria" pitchFamily="2" charset="0"/>
                  <a:sym typeface="Calibri"/>
                </a:rPr>
                <a:t>Escuela Superior de ingeniería y Arquitectura </a:t>
              </a: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MX" sz="700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atria" pitchFamily="2" charset="0"/>
                </a:rPr>
                <a:t>U</a:t>
              </a:r>
              <a:r>
                <a:rPr kumimoji="0" lang="es-MX" sz="700" u="none" strike="noStrike" cap="none" spc="0" normalizeH="0" baseline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Patria" pitchFamily="2" charset="0"/>
                  <a:sym typeface="Calibri"/>
                </a:rPr>
                <a:t>nidad Zacatenco</a:t>
              </a:r>
            </a:p>
          </p:txBody>
        </p:sp>
      </p:grp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16339BE-FA4F-495C-DA41-C70E817AFE77}"/>
              </a:ext>
            </a:extLst>
          </p:cNvPr>
          <p:cNvSpPr txBox="1"/>
          <p:nvPr/>
        </p:nvSpPr>
        <p:spPr>
          <a:xfrm>
            <a:off x="269551" y="184696"/>
            <a:ext cx="9276596" cy="892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s-MX" sz="2400" i="1" spc="200" dirty="0">
                <a:solidFill>
                  <a:srgbClr val="6211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tria"/>
              </a:rPr>
              <a:t>-9° Semestre- </a:t>
            </a:r>
            <a:r>
              <a:rPr lang="es-MX" sz="2800" b="1" u="sng" spc="300" dirty="0">
                <a:solidFill>
                  <a:srgbClr val="6211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tria"/>
              </a:rPr>
              <a:t>Cimentaciones</a:t>
            </a:r>
          </a:p>
          <a:p>
            <a:pPr marL="1168400" algn="ctr"/>
            <a:r>
              <a:rPr lang="es-MX" sz="2400" i="1" spc="200" dirty="0">
                <a:solidFill>
                  <a:srgbClr val="6211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tria"/>
              </a:rPr>
              <a:t>Pdte. de Asg.: Ing. Miguel Ángel Gómez Casillas 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006ACD38-9FE4-0939-FBAC-B5B5E9D4B8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783" y="1933575"/>
            <a:ext cx="2742924" cy="1534074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63ED1B15-BA6A-29DA-DC9E-3B3540A810E4}"/>
              </a:ext>
            </a:extLst>
          </p:cNvPr>
          <p:cNvSpPr txBox="1"/>
          <p:nvPr/>
        </p:nvSpPr>
        <p:spPr>
          <a:xfrm>
            <a:off x="614877" y="3803465"/>
            <a:ext cx="189410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1800" b="1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Suelos Colapsables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498B613E-7012-181E-AF28-DCBE27CA63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783" y="4508611"/>
            <a:ext cx="2509838" cy="1500900"/>
          </a:xfrm>
          <a:prstGeom prst="rect">
            <a:avLst/>
          </a:prstGeom>
        </p:spPr>
      </p:pic>
      <p:pic>
        <p:nvPicPr>
          <p:cNvPr id="1026" name="Picture 2" descr="White Paper Suelos Expansivos | PDF | Fundación (Ingeniería) | Suelo">
            <a:extLst>
              <a:ext uri="{FF2B5EF4-FFF2-40B4-BE49-F238E27FC236}">
                <a16:creationId xmlns:a16="http://schemas.microsoft.com/office/drawing/2014/main" id="{18FE95AA-7CC6-F8D5-46C9-601D75C66E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6" t="24762" r="14055" b="23175"/>
          <a:stretch>
            <a:fillRect/>
          </a:stretch>
        </p:blipFill>
        <p:spPr bwMode="auto">
          <a:xfrm>
            <a:off x="4004051" y="2442492"/>
            <a:ext cx="2509838" cy="2279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B2AED97B-EA12-3DCE-C2D5-FAF18A663333}"/>
              </a:ext>
            </a:extLst>
          </p:cNvPr>
          <p:cNvSpPr txBox="1"/>
          <p:nvPr/>
        </p:nvSpPr>
        <p:spPr>
          <a:xfrm>
            <a:off x="4412177" y="2050865"/>
            <a:ext cx="186365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1800" b="1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Suelos Expansivos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35803117-CB2F-4CE9-6B0F-3042C0F2CB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0412" y="1798723"/>
            <a:ext cx="2016402" cy="1601681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11E0BCB9-874C-54FA-7332-E83390F634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08957" y="3988130"/>
            <a:ext cx="2670893" cy="1500900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82A843B9-B8CC-600C-00A4-DE24D6984F50}"/>
              </a:ext>
            </a:extLst>
          </p:cNvPr>
          <p:cNvSpPr txBox="1"/>
          <p:nvPr/>
        </p:nvSpPr>
        <p:spPr>
          <a:xfrm>
            <a:off x="8008957" y="3539127"/>
            <a:ext cx="221470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1800" b="1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Licuefacción de Suelos</a:t>
            </a:r>
          </a:p>
        </p:txBody>
      </p:sp>
    </p:spTree>
    <p:extLst>
      <p:ext uri="{BB962C8B-B14F-4D97-AF65-F5344CB8AC3E}">
        <p14:creationId xmlns:p14="http://schemas.microsoft.com/office/powerpoint/2010/main" val="36915166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E185FB6-8EDF-271B-A796-9AA1B9E5E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6472" y="225230"/>
            <a:ext cx="2039585" cy="61916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45B43FA-9484-53A3-C8CF-DFE9A62A79C3}"/>
              </a:ext>
            </a:extLst>
          </p:cNvPr>
          <p:cNvSpPr txBox="1"/>
          <p:nvPr/>
        </p:nvSpPr>
        <p:spPr>
          <a:xfrm>
            <a:off x="3390187" y="425312"/>
            <a:ext cx="4761238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2800" b="0" i="0" u="none" strike="noStrike" kern="300" cap="none" spc="100" normalizeH="0" dirty="0">
                <a:ln>
                  <a:noFill/>
                </a:ln>
                <a:solidFill>
                  <a:srgbClr val="6211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Patria"/>
                <a:sym typeface="Calibri"/>
              </a:rPr>
              <a:t>Línea </a:t>
            </a:r>
            <a:r>
              <a:rPr lang="es-ES" sz="2800" kern="300" spc="100" dirty="0">
                <a:solidFill>
                  <a:srgbClr val="6211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tria"/>
              </a:rPr>
              <a:t>C</a:t>
            </a:r>
            <a:r>
              <a:rPr kumimoji="0" lang="es-ES" sz="2800" b="0" i="0" u="none" strike="noStrike" kern="300" cap="none" spc="100" normalizeH="0" dirty="0">
                <a:ln>
                  <a:noFill/>
                </a:ln>
                <a:solidFill>
                  <a:srgbClr val="6211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Patria"/>
                <a:sym typeface="Calibri"/>
              </a:rPr>
              <a:t>urricular de Geotecnia</a:t>
            </a:r>
            <a:endParaRPr kumimoji="0" lang="es-MX" sz="2800" b="0" i="0" u="none" strike="noStrike" kern="300" cap="none" spc="100" normalizeH="0" dirty="0">
              <a:ln>
                <a:noFill/>
              </a:ln>
              <a:solidFill>
                <a:srgbClr val="6211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Patria"/>
              <a:sym typeface="Calibri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B87DD19F-A885-FCC9-E8AE-2696D2F66057}"/>
              </a:ext>
            </a:extLst>
          </p:cNvPr>
          <p:cNvGrpSpPr/>
          <p:nvPr/>
        </p:nvGrpSpPr>
        <p:grpSpPr>
          <a:xfrm>
            <a:off x="9546147" y="5686346"/>
            <a:ext cx="2468663" cy="654526"/>
            <a:chOff x="9763317" y="5508073"/>
            <a:chExt cx="2468663" cy="654526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CCE61197-D7C0-56A6-BB15-0A63A7DEF0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63317" y="5508073"/>
              <a:ext cx="420813" cy="646331"/>
            </a:xfrm>
            <a:prstGeom prst="rect">
              <a:avLst/>
            </a:prstGeom>
            <a:solidFill>
              <a:schemeClr val="accent1"/>
            </a:solidFill>
            <a:effectLst>
              <a:outerShdw blurRad="50800" dist="50800" dir="5400000" algn="ctr" rotWithShape="0">
                <a:schemeClr val="accent5">
                  <a:lumMod val="20000"/>
                  <a:lumOff val="80000"/>
                  <a:alpha val="0"/>
                </a:schemeClr>
              </a:outerShdw>
            </a:effectLst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30E6E76E-46B6-8E0E-12CA-6DBC847BAA0F}"/>
                </a:ext>
              </a:extLst>
            </p:cNvPr>
            <p:cNvSpPr txBox="1"/>
            <p:nvPr/>
          </p:nvSpPr>
          <p:spPr>
            <a:xfrm>
              <a:off x="10081260" y="5839434"/>
              <a:ext cx="2150720" cy="3231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MX" sz="800" u="none" strike="noStrike" cap="none" spc="0" normalizeH="0" baseline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Patria" pitchFamily="2" charset="0"/>
                  <a:sym typeface="Calibri"/>
                </a:rPr>
                <a:t>Escuela Superior de ingeniería y Arquitectura </a:t>
              </a: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MX" sz="700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atria" pitchFamily="2" charset="0"/>
                </a:rPr>
                <a:t>U</a:t>
              </a:r>
              <a:r>
                <a:rPr kumimoji="0" lang="es-MX" sz="700" u="none" strike="noStrike" cap="none" spc="0" normalizeH="0" baseline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Patria" pitchFamily="2" charset="0"/>
                  <a:sym typeface="Calibri"/>
                </a:rPr>
                <a:t>nidad Zacatenco</a:t>
              </a:r>
            </a:p>
          </p:txBody>
        </p:sp>
      </p:grpSp>
      <p:pic>
        <p:nvPicPr>
          <p:cNvPr id="8" name="Imagen 7">
            <a:extLst>
              <a:ext uri="{FF2B5EF4-FFF2-40B4-BE49-F238E27FC236}">
                <a16:creationId xmlns:a16="http://schemas.microsoft.com/office/drawing/2014/main" id="{B2EEB481-DF65-311D-DE26-D7628ABDB7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4F18C362-1A4D-2B93-EE5F-4BC41639DBD6}"/>
              </a:ext>
            </a:extLst>
          </p:cNvPr>
          <p:cNvSpPr txBox="1"/>
          <p:nvPr/>
        </p:nvSpPr>
        <p:spPr>
          <a:xfrm>
            <a:off x="1347247" y="3641655"/>
            <a:ext cx="9732431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534988"/>
            <a:r>
              <a:rPr lang="es-MX" sz="2800" i="1" spc="200" dirty="0">
                <a:solidFill>
                  <a:srgbClr val="6211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tria"/>
              </a:rPr>
              <a:t>Pdte. de Asg.: </a:t>
            </a:r>
            <a:r>
              <a:rPr lang="es-MX" sz="2800" i="1" spc="300" dirty="0">
                <a:solidFill>
                  <a:srgbClr val="621131"/>
                </a:solidFill>
                <a:latin typeface="Patria"/>
              </a:rPr>
              <a:t>M. En I. Ricardo Rodríguez Segura</a:t>
            </a:r>
            <a:r>
              <a:rPr lang="es-MX" sz="2800" i="1" spc="300" dirty="0">
                <a:solidFill>
                  <a:srgbClr val="6211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tria"/>
              </a:rPr>
              <a:t> </a:t>
            </a:r>
            <a:endParaRPr lang="es-MX" sz="2800" i="1" spc="300" dirty="0">
              <a:solidFill>
                <a:srgbClr val="621131"/>
              </a:solidFill>
              <a:latin typeface="Patria"/>
            </a:endParaRPr>
          </a:p>
        </p:txBody>
      </p:sp>
    </p:spTree>
    <p:extLst>
      <p:ext uri="{BB962C8B-B14F-4D97-AF65-F5344CB8AC3E}">
        <p14:creationId xmlns:p14="http://schemas.microsoft.com/office/powerpoint/2010/main" val="2997934363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9E3825B-CAD7-D680-7839-A9ED84882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2863" y="225230"/>
            <a:ext cx="2039585" cy="619160"/>
          </a:xfrm>
          <a:prstGeom prst="rect">
            <a:avLst/>
          </a:prstGeom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7A158A8F-A71D-C93A-1D13-D6F3CAB05739}"/>
              </a:ext>
            </a:extLst>
          </p:cNvPr>
          <p:cNvGrpSpPr/>
          <p:nvPr/>
        </p:nvGrpSpPr>
        <p:grpSpPr>
          <a:xfrm>
            <a:off x="9546147" y="5686346"/>
            <a:ext cx="2468663" cy="654526"/>
            <a:chOff x="9763317" y="5508073"/>
            <a:chExt cx="2468663" cy="654526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14A0F3F3-3D39-8696-DF8C-F930405FB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63317" y="5508073"/>
              <a:ext cx="420813" cy="646331"/>
            </a:xfrm>
            <a:prstGeom prst="rect">
              <a:avLst/>
            </a:prstGeom>
            <a:solidFill>
              <a:schemeClr val="accent1"/>
            </a:solidFill>
            <a:effectLst>
              <a:outerShdw blurRad="50800" dist="50800" dir="5400000" algn="ctr" rotWithShape="0">
                <a:schemeClr val="accent5">
                  <a:lumMod val="20000"/>
                  <a:lumOff val="80000"/>
                  <a:alpha val="0"/>
                </a:schemeClr>
              </a:outerShdw>
            </a:effectLst>
          </p:spPr>
        </p:pic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A81EFEAE-938E-9B0C-5B9C-6C962F4EAF2B}"/>
                </a:ext>
              </a:extLst>
            </p:cNvPr>
            <p:cNvSpPr txBox="1"/>
            <p:nvPr/>
          </p:nvSpPr>
          <p:spPr>
            <a:xfrm>
              <a:off x="10081260" y="5839434"/>
              <a:ext cx="2150720" cy="3231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MX" sz="800" u="none" strike="noStrike" cap="none" spc="0" normalizeH="0" baseline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Patria" pitchFamily="2" charset="0"/>
                  <a:sym typeface="Calibri"/>
                </a:rPr>
                <a:t>Escuela Superior de ingeniería y Arquitectura </a:t>
              </a: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MX" sz="700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atria" pitchFamily="2" charset="0"/>
                </a:rPr>
                <a:t>U</a:t>
              </a:r>
              <a:r>
                <a:rPr kumimoji="0" lang="es-MX" sz="700" u="none" strike="noStrike" cap="none" spc="0" normalizeH="0" baseline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Patria" pitchFamily="2" charset="0"/>
                  <a:sym typeface="Calibri"/>
                </a:rPr>
                <a:t>nidad Zacatenco</a:t>
              </a:r>
            </a:p>
          </p:txBody>
        </p: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40D203A6-50D3-FD03-9B57-6CBA8EBA1CDA}"/>
              </a:ext>
            </a:extLst>
          </p:cNvPr>
          <p:cNvSpPr txBox="1"/>
          <p:nvPr/>
        </p:nvSpPr>
        <p:spPr>
          <a:xfrm>
            <a:off x="0" y="184696"/>
            <a:ext cx="9966959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s-MX" sz="2400" i="1" spc="200" dirty="0">
                <a:solidFill>
                  <a:srgbClr val="6211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tria"/>
              </a:rPr>
              <a:t>10° Semestre </a:t>
            </a:r>
            <a:r>
              <a:rPr lang="es-MX" sz="2400" i="1" u="sng" spc="300" dirty="0">
                <a:solidFill>
                  <a:srgbClr val="6211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tria"/>
              </a:rPr>
              <a:t>-</a:t>
            </a:r>
            <a:r>
              <a:rPr lang="es-MX" sz="2400" u="sng" spc="300" dirty="0">
                <a:solidFill>
                  <a:srgbClr val="6211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tria"/>
              </a:rPr>
              <a:t>Geología Aplicada</a:t>
            </a:r>
            <a:r>
              <a:rPr lang="es-MX" sz="2400" i="1" u="sng" spc="300" dirty="0">
                <a:solidFill>
                  <a:srgbClr val="6211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tria"/>
              </a:rPr>
              <a:t>-</a:t>
            </a:r>
            <a:endParaRPr lang="es-MX" sz="2400" i="1" u="sng" spc="300" dirty="0">
              <a:solidFill>
                <a:srgbClr val="621131"/>
              </a:solidFill>
              <a:latin typeface="Patria"/>
            </a:endParaRPr>
          </a:p>
          <a:p>
            <a:pPr marL="1971675"/>
            <a:r>
              <a:rPr lang="es-MX" sz="2400" i="1" spc="200" dirty="0">
                <a:solidFill>
                  <a:srgbClr val="6211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tria"/>
              </a:rPr>
              <a:t>Pdte. de Asg.: </a:t>
            </a:r>
            <a:r>
              <a:rPr lang="es-MX" sz="2400" i="1" spc="300" dirty="0">
                <a:solidFill>
                  <a:srgbClr val="621131"/>
                </a:solidFill>
                <a:latin typeface="Patria"/>
              </a:rPr>
              <a:t>M. En I. Ricardo Rodríguez Segura</a:t>
            </a:r>
            <a:r>
              <a:rPr lang="es-MX" sz="2400" i="1" spc="300" dirty="0">
                <a:solidFill>
                  <a:srgbClr val="6211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tria"/>
              </a:rPr>
              <a:t> </a:t>
            </a:r>
            <a:endParaRPr lang="es-MX" sz="2400" i="1" spc="300" dirty="0">
              <a:solidFill>
                <a:srgbClr val="621131"/>
              </a:solidFill>
              <a:latin typeface="Patria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301397D-D3B4-1C51-6F22-1236B4E38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687" y="1509454"/>
            <a:ext cx="2089566" cy="136126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21C1D58-64D0-9273-2495-FF70027930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687" y="4356407"/>
            <a:ext cx="8742324" cy="2278656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50ECFD22-25D8-FE7A-AF2A-5CC1AB5A64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2658" y="1669860"/>
            <a:ext cx="2206977" cy="277171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622D720-5A7D-0069-D129-14B0400FB6C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11574"/>
          <a:stretch>
            <a:fillRect/>
          </a:stretch>
        </p:blipFill>
        <p:spPr>
          <a:xfrm>
            <a:off x="3640472" y="2501385"/>
            <a:ext cx="3382627" cy="174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8398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B1F7801-C56F-9B13-CDEE-FA40BDC82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6472" y="225230"/>
            <a:ext cx="2039585" cy="61916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4D4FEF8-3260-67A7-48CD-6A3AC914C208}"/>
              </a:ext>
            </a:extLst>
          </p:cNvPr>
          <p:cNvSpPr txBox="1"/>
          <p:nvPr/>
        </p:nvSpPr>
        <p:spPr>
          <a:xfrm>
            <a:off x="3390187" y="425312"/>
            <a:ext cx="4761238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2800" b="0" i="0" u="none" strike="noStrike" kern="300" cap="none" spc="100" normalizeH="0" dirty="0">
                <a:ln>
                  <a:noFill/>
                </a:ln>
                <a:solidFill>
                  <a:srgbClr val="6211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Patria"/>
                <a:sym typeface="Calibri"/>
              </a:rPr>
              <a:t>Línea </a:t>
            </a:r>
            <a:r>
              <a:rPr lang="es-ES" sz="2800" kern="300" spc="100" dirty="0">
                <a:solidFill>
                  <a:srgbClr val="6211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tria"/>
              </a:rPr>
              <a:t>C</a:t>
            </a:r>
            <a:r>
              <a:rPr kumimoji="0" lang="es-ES" sz="2800" b="0" i="0" u="none" strike="noStrike" kern="300" cap="none" spc="100" normalizeH="0" dirty="0">
                <a:ln>
                  <a:noFill/>
                </a:ln>
                <a:solidFill>
                  <a:srgbClr val="6211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Patria"/>
                <a:sym typeface="Calibri"/>
              </a:rPr>
              <a:t>urricular de Geotecnia</a:t>
            </a:r>
            <a:endParaRPr kumimoji="0" lang="es-MX" sz="2800" b="0" i="0" u="none" strike="noStrike" kern="300" cap="none" spc="100" normalizeH="0" dirty="0">
              <a:ln>
                <a:noFill/>
              </a:ln>
              <a:solidFill>
                <a:srgbClr val="6211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Patria"/>
              <a:sym typeface="Calibri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2A35095B-0A8C-6C92-ACD8-5F5F80867DBB}"/>
              </a:ext>
            </a:extLst>
          </p:cNvPr>
          <p:cNvGrpSpPr/>
          <p:nvPr/>
        </p:nvGrpSpPr>
        <p:grpSpPr>
          <a:xfrm>
            <a:off x="9546147" y="5686346"/>
            <a:ext cx="2468663" cy="654526"/>
            <a:chOff x="9763317" y="5508073"/>
            <a:chExt cx="2468663" cy="654526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BE3A9572-3D16-E775-2ADD-0C4CF5B94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63317" y="5508073"/>
              <a:ext cx="420813" cy="646331"/>
            </a:xfrm>
            <a:prstGeom prst="rect">
              <a:avLst/>
            </a:prstGeom>
            <a:solidFill>
              <a:schemeClr val="accent1"/>
            </a:solidFill>
            <a:effectLst>
              <a:outerShdw blurRad="50800" dist="50800" dir="5400000" algn="ctr" rotWithShape="0">
                <a:schemeClr val="accent5">
                  <a:lumMod val="20000"/>
                  <a:lumOff val="80000"/>
                  <a:alpha val="0"/>
                </a:schemeClr>
              </a:outerShdw>
            </a:effectLst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7E6E31CD-8A41-78B7-B4EE-DDF6C7708314}"/>
                </a:ext>
              </a:extLst>
            </p:cNvPr>
            <p:cNvSpPr txBox="1"/>
            <p:nvPr/>
          </p:nvSpPr>
          <p:spPr>
            <a:xfrm>
              <a:off x="10081260" y="5839434"/>
              <a:ext cx="2150720" cy="3231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MX" sz="800" u="none" strike="noStrike" cap="none" spc="0" normalizeH="0" baseline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Patria" pitchFamily="2" charset="0"/>
                  <a:sym typeface="Calibri"/>
                </a:rPr>
                <a:t>Escuela Superior de ingeniería y Arquitectura </a:t>
              </a: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MX" sz="700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atria" pitchFamily="2" charset="0"/>
                </a:rPr>
                <a:t>U</a:t>
              </a:r>
              <a:r>
                <a:rPr kumimoji="0" lang="es-MX" sz="700" u="none" strike="noStrike" cap="none" spc="0" normalizeH="0" baseline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Patria" pitchFamily="2" charset="0"/>
                  <a:sym typeface="Calibri"/>
                </a:rPr>
                <a:t>nidad Zacatenco</a:t>
              </a:r>
            </a:p>
          </p:txBody>
        </p:sp>
      </p:grpSp>
      <p:pic>
        <p:nvPicPr>
          <p:cNvPr id="8" name="Imagen 7">
            <a:extLst>
              <a:ext uri="{FF2B5EF4-FFF2-40B4-BE49-F238E27FC236}">
                <a16:creationId xmlns:a16="http://schemas.microsoft.com/office/drawing/2014/main" id="{DC74452F-5F87-36A1-7ED1-4CEF7CC196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142388BB-2F2E-A38E-47E0-C4E1DC81AE45}"/>
              </a:ext>
            </a:extLst>
          </p:cNvPr>
          <p:cNvSpPr txBox="1"/>
          <p:nvPr/>
        </p:nvSpPr>
        <p:spPr>
          <a:xfrm>
            <a:off x="807521" y="3824418"/>
            <a:ext cx="9345881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1079500" algn="ctr"/>
            <a:r>
              <a:rPr lang="es-MX" sz="2800" i="1" spc="200" dirty="0">
                <a:solidFill>
                  <a:srgbClr val="6211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tria"/>
              </a:rPr>
              <a:t>Pdte. de Asg.: </a:t>
            </a:r>
            <a:r>
              <a:rPr lang="es-MX" sz="2800" i="1" spc="300" dirty="0">
                <a:solidFill>
                  <a:srgbClr val="621131"/>
                </a:solidFill>
                <a:latin typeface="Patria"/>
              </a:rPr>
              <a:t>Ing. Carlos García Romero</a:t>
            </a:r>
          </a:p>
        </p:txBody>
      </p:sp>
    </p:spTree>
    <p:extLst>
      <p:ext uri="{BB962C8B-B14F-4D97-AF65-F5344CB8AC3E}">
        <p14:creationId xmlns:p14="http://schemas.microsoft.com/office/powerpoint/2010/main" val="1287891625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e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e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1370</TotalTime>
  <Words>342</Words>
  <Application>Microsoft Office PowerPoint</Application>
  <PresentationFormat>Panorámica</PresentationFormat>
  <Paragraphs>78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9" baseType="lpstr">
      <vt:lpstr>Calibri</vt:lpstr>
      <vt:lpstr>MadrePatria</vt:lpstr>
      <vt:lpstr>Noto Sans</vt:lpstr>
      <vt:lpstr>Patria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María del Rocío García Sánchez</dc:creator>
  <cp:lastModifiedBy>Maria Del Rocio Garcia Sanchez</cp:lastModifiedBy>
  <cp:revision>20</cp:revision>
  <dcterms:modified xsi:type="dcterms:W3CDTF">2026-04-20T12:43:11Z</dcterms:modified>
</cp:coreProperties>
</file>